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67"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823725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Ivan K Ivanov</a:t>
            </a:r>
          </a:p>
          <a:p>
            <a:r>
              <a:rPr lang="en-US" dirty="0">
                <a:solidFill>
                  <a:schemeClr val="bg2"/>
                </a:solidFill>
                <a:latin typeface="Abadi" panose="020B0604020104020204" pitchFamily="34" charset="0"/>
                <a:ea typeface="SF Pro" pitchFamily="2" charset="0"/>
                <a:cs typeface="SF Pro" pitchFamily="2" charset="0"/>
              </a:rPr>
              <a:t>7/19/2023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dirty="0"/>
              <a:t>Data wrangling from a JSON file involves loading the JSON data, understanding its structure, extracting relevant information, and converting it into a structured format like a </a:t>
            </a:r>
            <a:r>
              <a:rPr lang="en-US" sz="1600" dirty="0" err="1"/>
              <a:t>DataFrame</a:t>
            </a:r>
            <a:r>
              <a:rPr lang="en-US" sz="1600" dirty="0"/>
              <a:t> for further analysis and modeling.</a:t>
            </a:r>
          </a:p>
          <a:p>
            <a:endParaRPr lang="en-US" sz="1600" dirty="0">
              <a:solidFill>
                <a:schemeClr val="accent3">
                  <a:lumMod val="25000"/>
                </a:schemeClr>
              </a:solidFill>
              <a:latin typeface="Abadi" panose="020B0604020104020204" pitchFamily="34" charset="0"/>
            </a:endParaRPr>
          </a:p>
          <a:p>
            <a:r>
              <a:rPr lang="en-US" sz="1600" dirty="0"/>
              <a:t>https://github.com/IvanKrumov/DS_Capstone_Project/blob/main/jupyter-labs-webscraping</a:t>
            </a:r>
            <a:r>
              <a:rPr lang="en-US" dirty="0"/>
              <a:t>.</a:t>
            </a:r>
            <a:r>
              <a:rPr lang="en-US" sz="1600" dirty="0"/>
              <a:t>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E498421C-B87E-0E30-00A8-98976A3D70A8}"/>
              </a:ext>
            </a:extLst>
          </p:cNvPr>
          <p:cNvPicPr>
            <a:picLocks noChangeAspect="1"/>
          </p:cNvPicPr>
          <p:nvPr/>
        </p:nvPicPr>
        <p:blipFill>
          <a:blip r:embed="rId3"/>
          <a:stretch>
            <a:fillRect/>
          </a:stretch>
        </p:blipFill>
        <p:spPr>
          <a:xfrm>
            <a:off x="2940246" y="3556504"/>
            <a:ext cx="4343603" cy="231161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b="0" i="0" dirty="0">
                <a:solidFill>
                  <a:srgbClr val="374151"/>
                </a:solidFill>
                <a:effectLst/>
                <a:latin typeface="Söhne"/>
              </a:rPr>
              <a:t>In data science, scatter plots are used to visualize the relationship between two variables, displaying individual data points on a two-dimensional plane. Line plots depict the trend or progression of data points over time or across a continuous variable, while bar charts represent categorical data by displaying rectangular bars with heights proportional to the data's frequency or value.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rgbClr val="374151"/>
                </a:solidFill>
                <a:latin typeface="Söhne"/>
              </a:rPr>
              <a:t>https://github.com/IvanKrumov/DS_Capstone_Project/blob/main/jupyter-labs-eda-dataviz.ipynb.jupyterlite.ipynb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9788523-E71B-966A-4A3F-8150C4F9EE96}"/>
              </a:ext>
            </a:extLst>
          </p:cNvPr>
          <p:cNvPicPr>
            <a:picLocks noChangeAspect="1"/>
          </p:cNvPicPr>
          <p:nvPr/>
        </p:nvPicPr>
        <p:blipFill>
          <a:blip r:embed="rId3"/>
          <a:stretch>
            <a:fillRect/>
          </a:stretch>
        </p:blipFill>
        <p:spPr>
          <a:xfrm>
            <a:off x="889315" y="4248390"/>
            <a:ext cx="3116208" cy="1995655"/>
          </a:xfrm>
          <a:prstGeom prst="rect">
            <a:avLst/>
          </a:prstGeom>
        </p:spPr>
      </p:pic>
      <p:pic>
        <p:nvPicPr>
          <p:cNvPr id="8" name="Picture 7">
            <a:extLst>
              <a:ext uri="{FF2B5EF4-FFF2-40B4-BE49-F238E27FC236}">
                <a16:creationId xmlns:a16="http://schemas.microsoft.com/office/drawing/2014/main" id="{40EF3D3C-7097-FBB8-0354-744E6185AA47}"/>
              </a:ext>
            </a:extLst>
          </p:cNvPr>
          <p:cNvPicPr>
            <a:picLocks noChangeAspect="1"/>
          </p:cNvPicPr>
          <p:nvPr/>
        </p:nvPicPr>
        <p:blipFill>
          <a:blip r:embed="rId4"/>
          <a:stretch>
            <a:fillRect/>
          </a:stretch>
        </p:blipFill>
        <p:spPr>
          <a:xfrm>
            <a:off x="4514157" y="4371745"/>
            <a:ext cx="2312839" cy="1872299"/>
          </a:xfrm>
          <a:prstGeom prst="rect">
            <a:avLst/>
          </a:prstGeom>
        </p:spPr>
      </p:pic>
      <p:pic>
        <p:nvPicPr>
          <p:cNvPr id="10" name="Picture 9">
            <a:extLst>
              <a:ext uri="{FF2B5EF4-FFF2-40B4-BE49-F238E27FC236}">
                <a16:creationId xmlns:a16="http://schemas.microsoft.com/office/drawing/2014/main" id="{58132826-7306-5D3E-9CAD-CC5F47570E03}"/>
              </a:ext>
            </a:extLst>
          </p:cNvPr>
          <p:cNvPicPr>
            <a:picLocks noChangeAspect="1"/>
          </p:cNvPicPr>
          <p:nvPr/>
        </p:nvPicPr>
        <p:blipFill>
          <a:blip r:embed="rId5"/>
          <a:stretch>
            <a:fillRect/>
          </a:stretch>
        </p:blipFill>
        <p:spPr>
          <a:xfrm>
            <a:off x="7665284" y="4278266"/>
            <a:ext cx="3234291" cy="201960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panose="020B0604020104020204" pitchFamily="34" charset="0"/>
              </a:rPr>
              <a:t>select distinct(</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from SPACEXTBL;</a:t>
            </a:r>
          </a:p>
          <a:p>
            <a:pPr>
              <a:lnSpc>
                <a:spcPct val="100000"/>
              </a:lnSpc>
              <a:spcBef>
                <a:spcPts val="1400"/>
              </a:spcBef>
            </a:pPr>
            <a:r>
              <a:rPr lang="en-US" sz="1200" dirty="0">
                <a:solidFill>
                  <a:schemeClr val="accent3">
                    <a:lumMod val="25000"/>
                  </a:schemeClr>
                </a:solidFill>
                <a:latin typeface="Abadi" panose="020B0604020104020204" pitchFamily="34" charset="0"/>
              </a:rPr>
              <a:t>select * from SPACEXTBL where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like 'CCA%’;</a:t>
            </a:r>
          </a:p>
          <a:p>
            <a:pPr>
              <a:lnSpc>
                <a:spcPct val="100000"/>
              </a:lnSpc>
              <a:spcBef>
                <a:spcPts val="1400"/>
              </a:spcBef>
            </a:pPr>
            <a:r>
              <a:rPr lang="en-US" sz="1200" dirty="0">
                <a:solidFill>
                  <a:schemeClr val="accent3">
                    <a:lumMod val="25000"/>
                  </a:schemeClr>
                </a:solidFill>
                <a:latin typeface="Abadi" panose="020B0604020104020204" pitchFamily="34" charset="0"/>
              </a:rPr>
              <a:t>select sum(PAYLOAD_MASS__KG_) from SPACEXTBL where Customer == 'NASA (CRS)’ ;</a:t>
            </a:r>
          </a:p>
          <a:p>
            <a:pPr>
              <a:lnSpc>
                <a:spcPct val="100000"/>
              </a:lnSpc>
              <a:spcBef>
                <a:spcPts val="1400"/>
              </a:spcBef>
            </a:pPr>
            <a:r>
              <a:rPr lang="en-US" sz="1200" dirty="0">
                <a:solidFill>
                  <a:schemeClr val="accent3">
                    <a:lumMod val="25000"/>
                  </a:schemeClr>
                </a:solidFill>
                <a:latin typeface="Abadi" panose="020B0604020104020204" pitchFamily="34" charset="0"/>
              </a:rPr>
              <a:t>select min(Date) from SPACEXTBL where </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 'Success’ ;</a:t>
            </a:r>
          </a:p>
          <a:p>
            <a:pPr>
              <a:lnSpc>
                <a:spcPct val="100000"/>
              </a:lnSpc>
              <a:spcBef>
                <a:spcPts val="1400"/>
              </a:spcBef>
            </a:pPr>
            <a:r>
              <a:rPr lang="en-US" sz="1200" dirty="0">
                <a:solidFill>
                  <a:schemeClr val="accent3">
                    <a:lumMod val="25000"/>
                  </a:schemeClr>
                </a:solidFill>
                <a:latin typeface="Abadi" panose="020B0604020104020204" pitchFamily="34" charset="0"/>
              </a:rPr>
              <a:t>select distinct(</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from SPACEXTBL where </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 'Success' AND \</a:t>
            </a:r>
          </a:p>
          <a:p>
            <a:pPr>
              <a:lnSpc>
                <a:spcPct val="100000"/>
              </a:lnSpc>
              <a:spcBef>
                <a:spcPts val="1400"/>
              </a:spcBef>
            </a:pPr>
            <a:r>
              <a:rPr lang="en-US" sz="1200" dirty="0">
                <a:solidFill>
                  <a:schemeClr val="accent3">
                    <a:lumMod val="25000"/>
                  </a:schemeClr>
                </a:solidFill>
                <a:latin typeface="Abadi" panose="020B0604020104020204" pitchFamily="34" charset="0"/>
              </a:rPr>
              <a:t>                      (PAYLOAD_MASS__KG_  &gt; 4000 AND PAYLOAD_MASS__KG_ &lt; 6000) AND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=='Success (drone ship)’;</a:t>
            </a:r>
          </a:p>
          <a:p>
            <a:pPr>
              <a:lnSpc>
                <a:spcPct val="100000"/>
              </a:lnSpc>
              <a:spcBef>
                <a:spcPts val="1400"/>
              </a:spcBef>
            </a:pPr>
            <a:r>
              <a:rPr lang="en-US" sz="1200" dirty="0">
                <a:solidFill>
                  <a:schemeClr val="accent3">
                    <a:lumMod val="25000"/>
                  </a:schemeClr>
                </a:solidFill>
                <a:latin typeface="Abadi" panose="020B0604020104020204" pitchFamily="34" charset="0"/>
              </a:rPr>
              <a:t>select count(</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from SPACEXTBL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or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'Failure’;</a:t>
            </a:r>
          </a:p>
          <a:p>
            <a:pPr>
              <a:lnSpc>
                <a:spcPct val="100000"/>
              </a:lnSpc>
              <a:spcBef>
                <a:spcPts val="1400"/>
              </a:spcBef>
            </a:pP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 FROM SPACEXTBL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(ground pad)' or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'Failure (drone ship)' AND Date between '06/04/2010' \</a:t>
            </a:r>
          </a:p>
          <a:p>
            <a:pPr>
              <a:lnSpc>
                <a:spcPct val="100000"/>
              </a:lnSpc>
              <a:spcBef>
                <a:spcPts val="1400"/>
              </a:spcBef>
            </a:pPr>
            <a:r>
              <a:rPr lang="en-US" sz="1200" dirty="0">
                <a:solidFill>
                  <a:schemeClr val="accent3">
                    <a:lumMod val="25000"/>
                  </a:schemeClr>
                </a:solidFill>
                <a:latin typeface="Abadi" panose="020B0604020104020204" pitchFamily="34" charset="0"/>
              </a:rPr>
              <a:t>                       AND '20/03/2017') GROUP BY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ORDER BY COUNT(</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DESC</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EDA with SQL notebook, as an external reference and peer-review purpose </a:t>
            </a:r>
            <a:endParaRPr lang="en-US" sz="1200" dirty="0"/>
          </a:p>
          <a:p>
            <a:pPr marL="0" indent="0">
              <a:buNone/>
            </a:pPr>
            <a:r>
              <a:rPr lang="en-US" sz="1200" dirty="0"/>
              <a:t>	https://github.com/IvanKrumov/DS_Capstone_Project/blob/main/jupyter-labs-eda-sql-coursera_sqllite.ipynb</a:t>
            </a:r>
          </a:p>
          <a:p>
            <a:endParaRPr lang="en-US" sz="1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project's map visualization, I opted for the folium library, a powerful tool for creating interactive maps in Python. To represent the launch sites, I employed circles as markers on the map. Each circle marker was customized to signify a specific launch site, and I added tags or labels to provide clear identification of these sites. This approach allowed viewers to easily discern and associate the launch locations with the corresponding markers on the map, enhancing the overall clarity and usability of the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br>
              <a:rPr lang="en-US" sz="2200" dirty="0">
                <a:solidFill>
                  <a:schemeClr val="accent3">
                    <a:lumMod val="25000"/>
                  </a:schemeClr>
                </a:solidFill>
                <a:latin typeface="Abadi" panose="020B0604020104020204" pitchFamily="34" charset="0"/>
              </a:rPr>
            </a:br>
            <a:r>
              <a:rPr lang="en-US" sz="2200" dirty="0">
                <a:solidFill>
                  <a:schemeClr val="accent1"/>
                </a:solidFill>
                <a:latin typeface="Abadi" panose="020B0604020104020204" pitchFamily="34" charset="0"/>
              </a:rPr>
              <a:t>https://github.com/IvanKrumov/DS_Capstone_Project/blob/main/lab_jupyter_launch_site_location.jupyterlite.ipynb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Within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board, I incorporated two interactive components, including a </a:t>
            </a:r>
            <a:r>
              <a:rPr lang="en-US" sz="2200" dirty="0" err="1">
                <a:solidFill>
                  <a:schemeClr val="accent3">
                    <a:lumMod val="25000"/>
                  </a:schemeClr>
                </a:solidFill>
                <a:latin typeface="Abadi" panose="020B0604020104020204" pitchFamily="34" charset="0"/>
              </a:rPr>
              <a:t>dcc.Dropdown</a:t>
            </a:r>
            <a:r>
              <a:rPr lang="en-US" sz="2200" dirty="0">
                <a:solidFill>
                  <a:schemeClr val="accent3">
                    <a:lumMod val="25000"/>
                  </a:schemeClr>
                </a:solidFill>
                <a:latin typeface="Abadi" panose="020B0604020104020204" pitchFamily="34" charset="0"/>
              </a:rPr>
              <a:t> menu enabling users to select from a list of launch sites. Additionally, a </a:t>
            </a:r>
            <a:r>
              <a:rPr lang="en-US" sz="2200" dirty="0" err="1">
                <a:solidFill>
                  <a:schemeClr val="accent3">
                    <a:lumMod val="25000"/>
                  </a:schemeClr>
                </a:solidFill>
                <a:latin typeface="Abadi" panose="020B0604020104020204" pitchFamily="34" charset="0"/>
              </a:rPr>
              <a:t>dcc.RangeSlider</a:t>
            </a:r>
            <a:r>
              <a:rPr lang="en-US" sz="2200" dirty="0">
                <a:solidFill>
                  <a:schemeClr val="accent3">
                    <a:lumMod val="25000"/>
                  </a:schemeClr>
                </a:solidFill>
                <a:latin typeface="Abadi" panose="020B0604020104020204" pitchFamily="34" charset="0"/>
              </a:rPr>
              <a:t> was implemented, offering users the ability to adjust the payload range. As part of the dashboard, the data was presented using scatter plots and pie charts, fostering intuitive data exploration and analysis.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br>
              <a:rPr lang="en-US" sz="2200" dirty="0">
                <a:solidFill>
                  <a:schemeClr val="accent3">
                    <a:lumMod val="25000"/>
                  </a:schemeClr>
                </a:solidFill>
                <a:latin typeface="Abadi" panose="020B0604020104020204" pitchFamily="34" charset="0"/>
              </a:rPr>
            </a:br>
            <a:r>
              <a:rPr lang="en-US" sz="2200" dirty="0">
                <a:solidFill>
                  <a:schemeClr val="accent1"/>
                </a:solidFill>
                <a:latin typeface="Abadi" panose="020B0604020104020204" pitchFamily="34" charset="0"/>
              </a:rPr>
              <a:t>https://github.com/IvanKrumov/DS_Capstone_Project/blob/main/spacex_dash_app.py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b="0" i="0" dirty="0">
                <a:solidFill>
                  <a:srgbClr val="374151"/>
                </a:solidFill>
                <a:effectLst/>
                <a:latin typeface="Söhne"/>
              </a:rPr>
              <a:t>The process will involve data preprocessing to standardize the data, followed by the </a:t>
            </a:r>
            <a:r>
              <a:rPr lang="en-US" sz="2000" b="0" i="0" dirty="0" err="1">
                <a:solidFill>
                  <a:srgbClr val="374151"/>
                </a:solidFill>
                <a:effectLst/>
                <a:latin typeface="Söhne"/>
              </a:rPr>
              <a:t>Train_test_split</a:t>
            </a:r>
            <a:r>
              <a:rPr lang="en-US" sz="2000" b="0" i="0" dirty="0">
                <a:solidFill>
                  <a:srgbClr val="374151"/>
                </a:solidFill>
                <a:effectLst/>
                <a:latin typeface="Söhne"/>
              </a:rPr>
              <a:t> method to divide the data into training and testing sets. The model training will include performing Grid Search to find optimal hyperparameters for improved performance. We will evaluate the accuracy of different models, including Logistic Regression, Support Vector Machines, Decision Tree Classifier, and K-nearest neighbors, using the training data. Finally, we will generate a confusion matrix to assess the models' performance.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rgbClr val="374151"/>
                </a:solidFill>
                <a:latin typeface="Söhne"/>
              </a:rPr>
              <a:t>Add the GitHub URL of your completed predictive analysis lab, as an external reference and peer-review purpose</a:t>
            </a:r>
            <a:br>
              <a:rPr lang="en-US" sz="2000" dirty="0">
                <a:solidFill>
                  <a:srgbClr val="374151"/>
                </a:solidFill>
                <a:latin typeface="Söhne"/>
              </a:rPr>
            </a:br>
            <a:r>
              <a:rPr lang="en-US" sz="2000" dirty="0">
                <a:solidFill>
                  <a:schemeClr val="accent1"/>
                </a:solidFill>
                <a:latin typeface="Söhne"/>
              </a:rPr>
              <a:t>https://github.com/IvanKrumov/DS_Capstone_Project/blob/main/SpaceX_Machine_Learning_Prediction_Part_5.jupyterlite.ipynb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B89C19BC-ED75-ED00-CACD-B48B8BEB799D}"/>
              </a:ext>
            </a:extLst>
          </p:cNvPr>
          <p:cNvPicPr>
            <a:picLocks noChangeAspect="1"/>
          </p:cNvPicPr>
          <p:nvPr/>
        </p:nvPicPr>
        <p:blipFill>
          <a:blip r:embed="rId2"/>
          <a:stretch>
            <a:fillRect/>
          </a:stretch>
        </p:blipFill>
        <p:spPr>
          <a:xfrm>
            <a:off x="2385887" y="1845426"/>
            <a:ext cx="7417173" cy="445030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Payload vs. Launch Site</a:t>
            </a:r>
          </a:p>
        </p:txBody>
      </p:sp>
      <p:pic>
        <p:nvPicPr>
          <p:cNvPr id="6" name="Picture 5">
            <a:extLst>
              <a:ext uri="{FF2B5EF4-FFF2-40B4-BE49-F238E27FC236}">
                <a16:creationId xmlns:a16="http://schemas.microsoft.com/office/drawing/2014/main" id="{32E869BD-1BE2-3182-C439-D3A50870A15A}"/>
              </a:ext>
            </a:extLst>
          </p:cNvPr>
          <p:cNvPicPr>
            <a:picLocks noChangeAspect="1"/>
          </p:cNvPicPr>
          <p:nvPr/>
        </p:nvPicPr>
        <p:blipFill>
          <a:blip r:embed="rId2"/>
          <a:stretch>
            <a:fillRect/>
          </a:stretch>
        </p:blipFill>
        <p:spPr>
          <a:xfrm>
            <a:off x="838200" y="2927337"/>
            <a:ext cx="10512547" cy="228648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5316AA0-BDAB-77E3-2B0D-CBA375169232}"/>
              </a:ext>
            </a:extLst>
          </p:cNvPr>
          <p:cNvPicPr>
            <a:picLocks noChangeAspect="1"/>
          </p:cNvPicPr>
          <p:nvPr/>
        </p:nvPicPr>
        <p:blipFill>
          <a:blip r:embed="rId3"/>
          <a:stretch>
            <a:fillRect/>
          </a:stretch>
        </p:blipFill>
        <p:spPr>
          <a:xfrm>
            <a:off x="535768" y="2274930"/>
            <a:ext cx="11120464" cy="231727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238B2E9-6B74-EC8C-19A3-BC17A0C15D8F}"/>
              </a:ext>
            </a:extLst>
          </p:cNvPr>
          <p:cNvPicPr>
            <a:picLocks noChangeAspect="1"/>
          </p:cNvPicPr>
          <p:nvPr/>
        </p:nvPicPr>
        <p:blipFill>
          <a:blip r:embed="rId3"/>
          <a:stretch>
            <a:fillRect/>
          </a:stretch>
        </p:blipFill>
        <p:spPr>
          <a:xfrm>
            <a:off x="2213719" y="1490155"/>
            <a:ext cx="7764561" cy="49370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0371BC1-0756-9EF5-00C5-7B145AA6AB59}"/>
              </a:ext>
            </a:extLst>
          </p:cNvPr>
          <p:cNvPicPr>
            <a:picLocks noChangeAspect="1"/>
          </p:cNvPicPr>
          <p:nvPr/>
        </p:nvPicPr>
        <p:blipFill>
          <a:blip r:embed="rId3"/>
          <a:stretch>
            <a:fillRect/>
          </a:stretch>
        </p:blipFill>
        <p:spPr>
          <a:xfrm>
            <a:off x="1876697" y="1312141"/>
            <a:ext cx="8438606" cy="51829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964E7BB-7D7B-E799-A718-17611E468177}"/>
              </a:ext>
            </a:extLst>
          </p:cNvPr>
          <p:cNvPicPr>
            <a:picLocks noChangeAspect="1"/>
          </p:cNvPicPr>
          <p:nvPr/>
        </p:nvPicPr>
        <p:blipFill>
          <a:blip r:embed="rId3"/>
          <a:stretch>
            <a:fillRect/>
          </a:stretch>
        </p:blipFill>
        <p:spPr>
          <a:xfrm>
            <a:off x="2370473" y="1443956"/>
            <a:ext cx="7451054" cy="478693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8" name="TextBox 7">
            <a:extLst>
              <a:ext uri="{FF2B5EF4-FFF2-40B4-BE49-F238E27FC236}">
                <a16:creationId xmlns:a16="http://schemas.microsoft.com/office/drawing/2014/main" id="{71F8D8F6-BE95-B612-5C9E-885A6F0F4578}"/>
              </a:ext>
            </a:extLst>
          </p:cNvPr>
          <p:cNvSpPr txBox="1"/>
          <p:nvPr/>
        </p:nvSpPr>
        <p:spPr>
          <a:xfrm>
            <a:off x="2246812" y="1672739"/>
            <a:ext cx="6095128" cy="1477328"/>
          </a:xfrm>
          <a:prstGeom prst="rect">
            <a:avLst/>
          </a:prstGeom>
          <a:noFill/>
        </p:spPr>
        <p:txBody>
          <a:bodyPr wrap="square">
            <a:spAutoFit/>
          </a:bodyPr>
          <a:lstStyle/>
          <a:p>
            <a:r>
              <a:rPr lang="en-US" b="0" dirty="0" err="1">
                <a:solidFill>
                  <a:srgbClr val="CCCCCC"/>
                </a:solidFill>
                <a:effectLst/>
                <a:highlight>
                  <a:srgbClr val="000000"/>
                </a:highlight>
                <a:latin typeface="Consolas" panose="020B0609020204030204" pitchFamily="49" charset="0"/>
              </a:rPr>
              <a:t>df</a:t>
            </a:r>
            <a:r>
              <a:rPr lang="en-US" b="0" dirty="0">
                <a:solidFill>
                  <a:srgbClr val="CCCCCC"/>
                </a:solidFill>
                <a:effectLst/>
                <a:highlight>
                  <a:srgbClr val="000000"/>
                </a:highlight>
                <a:latin typeface="Consolas" panose="020B0609020204030204" pitchFamily="49" charset="0"/>
              </a:rPr>
              <a:t> </a:t>
            </a:r>
            <a:r>
              <a:rPr lang="en-US" b="0" dirty="0">
                <a:solidFill>
                  <a:srgbClr val="D4D4D4"/>
                </a:solidFill>
                <a:effectLst/>
                <a:highlight>
                  <a:srgbClr val="000000"/>
                </a:highlight>
                <a:latin typeface="Consolas" panose="020B0609020204030204" pitchFamily="49" charset="0"/>
              </a:rPr>
              <a:t>=</a:t>
            </a:r>
            <a:r>
              <a:rPr lang="en-US" b="0" dirty="0">
                <a:solidFill>
                  <a:srgbClr val="CCCCCC"/>
                </a:solidFill>
                <a:effectLst/>
                <a:highlight>
                  <a:srgbClr val="000000"/>
                </a:highlight>
                <a:latin typeface="Consolas" panose="020B0609020204030204" pitchFamily="49" charset="0"/>
              </a:rPr>
              <a:t> </a:t>
            </a:r>
            <a:r>
              <a:rPr lang="en-US" b="0" dirty="0" err="1">
                <a:solidFill>
                  <a:srgbClr val="CCCCCC"/>
                </a:solidFill>
                <a:effectLst/>
                <a:highlight>
                  <a:srgbClr val="000000"/>
                </a:highlight>
                <a:latin typeface="Consolas" panose="020B0609020204030204" pitchFamily="49" charset="0"/>
              </a:rPr>
              <a:t>pd.read_sql_query</a:t>
            </a:r>
            <a:r>
              <a:rPr lang="en-US" b="0" dirty="0">
                <a:solidFill>
                  <a:srgbClr val="CCCCCC"/>
                </a:solidFill>
                <a:effectLst/>
                <a:highlight>
                  <a:srgbClr val="000000"/>
                </a:highlight>
                <a:latin typeface="Consolas" panose="020B0609020204030204" pitchFamily="49" charset="0"/>
              </a:rPr>
              <a:t>(</a:t>
            </a:r>
            <a:r>
              <a:rPr lang="en-US" b="0" dirty="0">
                <a:solidFill>
                  <a:srgbClr val="CE9178"/>
                </a:solidFill>
                <a:effectLst/>
                <a:highlight>
                  <a:srgbClr val="000000"/>
                </a:highlight>
                <a:latin typeface="Consolas" panose="020B0609020204030204" pitchFamily="49" charset="0"/>
              </a:rPr>
              <a:t>"select distinct(</a:t>
            </a:r>
            <a:r>
              <a:rPr lang="en-US" b="0" dirty="0" err="1">
                <a:solidFill>
                  <a:srgbClr val="CE9178"/>
                </a:solidFill>
                <a:effectLst/>
                <a:highlight>
                  <a:srgbClr val="000000"/>
                </a:highlight>
                <a:latin typeface="Consolas" panose="020B0609020204030204" pitchFamily="49" charset="0"/>
              </a:rPr>
              <a:t>Launch_Site</a:t>
            </a:r>
            <a:r>
              <a:rPr lang="en-US" b="0" dirty="0">
                <a:solidFill>
                  <a:srgbClr val="CE9178"/>
                </a:solidFill>
                <a:effectLst/>
                <a:highlight>
                  <a:srgbClr val="000000"/>
                </a:highlight>
                <a:latin typeface="Consolas" panose="020B0609020204030204" pitchFamily="49" charset="0"/>
              </a:rPr>
              <a:t>) from SPACEXTBL;"</a:t>
            </a:r>
            <a:r>
              <a:rPr lang="en-US" b="0" dirty="0">
                <a:solidFill>
                  <a:srgbClr val="CCCCCC"/>
                </a:solidFill>
                <a:effectLst/>
                <a:highlight>
                  <a:srgbClr val="000000"/>
                </a:highlight>
                <a:latin typeface="Consolas" panose="020B0609020204030204" pitchFamily="49" charset="0"/>
              </a:rPr>
              <a:t>, con)</a:t>
            </a:r>
          </a:p>
          <a:p>
            <a:br>
              <a:rPr lang="en-US" b="0" dirty="0">
                <a:solidFill>
                  <a:srgbClr val="CCCCCC"/>
                </a:solidFill>
                <a:effectLst/>
                <a:highlight>
                  <a:srgbClr val="000000"/>
                </a:highlight>
                <a:latin typeface="Consolas" panose="020B0609020204030204" pitchFamily="49" charset="0"/>
              </a:rPr>
            </a:br>
            <a:r>
              <a:rPr lang="en-US" b="0" dirty="0">
                <a:solidFill>
                  <a:srgbClr val="6A9955"/>
                </a:solidFill>
                <a:effectLst/>
                <a:highlight>
                  <a:srgbClr val="000000"/>
                </a:highlight>
                <a:latin typeface="Consolas" panose="020B0609020204030204" pitchFamily="49" charset="0"/>
              </a:rPr>
              <a:t>#print the </a:t>
            </a:r>
            <a:r>
              <a:rPr lang="en-US" b="0" dirty="0" err="1">
                <a:solidFill>
                  <a:srgbClr val="6A9955"/>
                </a:solidFill>
                <a:effectLst/>
                <a:highlight>
                  <a:srgbClr val="000000"/>
                </a:highlight>
                <a:latin typeface="Consolas" panose="020B0609020204030204" pitchFamily="49" charset="0"/>
              </a:rPr>
              <a:t>dataframe</a:t>
            </a:r>
            <a:endParaRPr lang="en-US" b="0" dirty="0">
              <a:solidFill>
                <a:srgbClr val="CCCCCC"/>
              </a:solidFill>
              <a:effectLst/>
              <a:highlight>
                <a:srgbClr val="000000"/>
              </a:highlight>
              <a:latin typeface="Consolas" panose="020B0609020204030204" pitchFamily="49" charset="0"/>
            </a:endParaRPr>
          </a:p>
          <a:p>
            <a:r>
              <a:rPr lang="en-US" b="0" dirty="0" err="1">
                <a:solidFill>
                  <a:srgbClr val="CCCCCC"/>
                </a:solidFill>
                <a:effectLst/>
                <a:highlight>
                  <a:srgbClr val="000000"/>
                </a:highlight>
                <a:latin typeface="Consolas" panose="020B0609020204030204" pitchFamily="49" charset="0"/>
              </a:rPr>
              <a:t>df</a:t>
            </a:r>
            <a:endParaRPr lang="en-US" b="0" dirty="0">
              <a:solidFill>
                <a:srgbClr val="CCCCCC"/>
              </a:solidFill>
              <a:effectLst/>
              <a:highlight>
                <a:srgbClr val="000000"/>
              </a:highlight>
              <a:latin typeface="Consolas" panose="020B0609020204030204" pitchFamily="49"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F2BBDA9-A456-4775-25BE-6DD170218177}"/>
              </a:ext>
            </a:extLst>
          </p:cNvPr>
          <p:cNvPicPr>
            <a:picLocks noChangeAspect="1"/>
          </p:cNvPicPr>
          <p:nvPr/>
        </p:nvPicPr>
        <p:blipFill>
          <a:blip r:embed="rId3"/>
          <a:stretch>
            <a:fillRect/>
          </a:stretch>
        </p:blipFill>
        <p:spPr>
          <a:xfrm>
            <a:off x="496388" y="2177442"/>
            <a:ext cx="11199223" cy="25031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CA51876-6AEF-0AB5-8542-4D7F8FBA675F}"/>
              </a:ext>
            </a:extLst>
          </p:cNvPr>
          <p:cNvPicPr>
            <a:picLocks noChangeAspect="1"/>
          </p:cNvPicPr>
          <p:nvPr/>
        </p:nvPicPr>
        <p:blipFill>
          <a:blip r:embed="rId3"/>
          <a:stretch>
            <a:fillRect/>
          </a:stretch>
        </p:blipFill>
        <p:spPr>
          <a:xfrm>
            <a:off x="1359168" y="2533497"/>
            <a:ext cx="9473663" cy="181153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E779764-B41A-0A8E-7142-F4A50AB455CF}"/>
              </a:ext>
            </a:extLst>
          </p:cNvPr>
          <p:cNvPicPr>
            <a:picLocks noChangeAspect="1"/>
          </p:cNvPicPr>
          <p:nvPr/>
        </p:nvPicPr>
        <p:blipFill>
          <a:blip r:embed="rId3"/>
          <a:stretch>
            <a:fillRect/>
          </a:stretch>
        </p:blipFill>
        <p:spPr>
          <a:xfrm>
            <a:off x="952569" y="2116182"/>
            <a:ext cx="10142683" cy="32918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B623810-508A-E2F2-B246-F403EE85E34D}"/>
              </a:ext>
            </a:extLst>
          </p:cNvPr>
          <p:cNvPicPr>
            <a:picLocks noChangeAspect="1"/>
          </p:cNvPicPr>
          <p:nvPr/>
        </p:nvPicPr>
        <p:blipFill>
          <a:blip r:embed="rId3"/>
          <a:stretch>
            <a:fillRect/>
          </a:stretch>
        </p:blipFill>
        <p:spPr>
          <a:xfrm>
            <a:off x="599986" y="2283387"/>
            <a:ext cx="10992028" cy="256554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2D59F84-1340-EF1F-5720-1D11E5AFE78D}"/>
              </a:ext>
            </a:extLst>
          </p:cNvPr>
          <p:cNvPicPr>
            <a:picLocks noChangeAspect="1"/>
          </p:cNvPicPr>
          <p:nvPr/>
        </p:nvPicPr>
        <p:blipFill>
          <a:blip r:embed="rId3"/>
          <a:stretch>
            <a:fillRect/>
          </a:stretch>
        </p:blipFill>
        <p:spPr>
          <a:xfrm>
            <a:off x="1004302" y="2189335"/>
            <a:ext cx="10281309" cy="318211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BD06D2B-0249-551F-DD05-5F493F572EAD}"/>
              </a:ext>
            </a:extLst>
          </p:cNvPr>
          <p:cNvPicPr>
            <a:picLocks noChangeAspect="1"/>
          </p:cNvPicPr>
          <p:nvPr/>
        </p:nvPicPr>
        <p:blipFill>
          <a:blip r:embed="rId3"/>
          <a:stretch>
            <a:fillRect/>
          </a:stretch>
        </p:blipFill>
        <p:spPr>
          <a:xfrm>
            <a:off x="989787" y="2752625"/>
            <a:ext cx="10071234" cy="170964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C6D6C45-F5A0-549B-9C91-8542DCEA6ED3}"/>
              </a:ext>
            </a:extLst>
          </p:cNvPr>
          <p:cNvPicPr>
            <a:picLocks noChangeAspect="1"/>
          </p:cNvPicPr>
          <p:nvPr/>
        </p:nvPicPr>
        <p:blipFill>
          <a:blip r:embed="rId3"/>
          <a:stretch>
            <a:fillRect/>
          </a:stretch>
        </p:blipFill>
        <p:spPr>
          <a:xfrm>
            <a:off x="1132353" y="1683908"/>
            <a:ext cx="9927293" cy="395402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526CE1A-C174-51BA-D7F1-ACA6BE3846C9}"/>
              </a:ext>
            </a:extLst>
          </p:cNvPr>
          <p:cNvPicPr>
            <a:picLocks noChangeAspect="1"/>
          </p:cNvPicPr>
          <p:nvPr/>
        </p:nvPicPr>
        <p:blipFill>
          <a:blip r:embed="rId3"/>
          <a:stretch>
            <a:fillRect/>
          </a:stretch>
        </p:blipFill>
        <p:spPr>
          <a:xfrm>
            <a:off x="360381" y="2393115"/>
            <a:ext cx="11471237" cy="238789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CD07F00-1E0E-244F-5E79-1683B7552DB5}"/>
              </a:ext>
            </a:extLst>
          </p:cNvPr>
          <p:cNvPicPr>
            <a:picLocks noChangeAspect="1"/>
          </p:cNvPicPr>
          <p:nvPr/>
        </p:nvPicPr>
        <p:blipFill>
          <a:blip r:embed="rId3"/>
          <a:stretch>
            <a:fillRect/>
          </a:stretch>
        </p:blipFill>
        <p:spPr>
          <a:xfrm>
            <a:off x="343164" y="2157984"/>
            <a:ext cx="11612095" cy="256554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a:extLst>
              <a:ext uri="{FF2B5EF4-FFF2-40B4-BE49-F238E27FC236}">
                <a16:creationId xmlns:a16="http://schemas.microsoft.com/office/drawing/2014/main" id="{92929A9F-7A32-3302-DE80-A026DA86E062}"/>
              </a:ext>
            </a:extLst>
          </p:cNvPr>
          <p:cNvPicPr>
            <a:picLocks noChangeAspect="1"/>
          </p:cNvPicPr>
          <p:nvPr/>
        </p:nvPicPr>
        <p:blipFill>
          <a:blip r:embed="rId3"/>
          <a:stretch>
            <a:fillRect/>
          </a:stretch>
        </p:blipFill>
        <p:spPr>
          <a:xfrm>
            <a:off x="770011" y="1805331"/>
            <a:ext cx="10309710" cy="38900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Successful Launch Map</a:t>
            </a:r>
          </a:p>
        </p:txBody>
      </p:sp>
      <p:pic>
        <p:nvPicPr>
          <p:cNvPr id="4" name="Picture 3">
            <a:extLst>
              <a:ext uri="{FF2B5EF4-FFF2-40B4-BE49-F238E27FC236}">
                <a16:creationId xmlns:a16="http://schemas.microsoft.com/office/drawing/2014/main" id="{332BF43E-8F87-EFA3-9C8D-661D32F79AAA}"/>
              </a:ext>
            </a:extLst>
          </p:cNvPr>
          <p:cNvPicPr>
            <a:picLocks noChangeAspect="1"/>
          </p:cNvPicPr>
          <p:nvPr/>
        </p:nvPicPr>
        <p:blipFill>
          <a:blip r:embed="rId3"/>
          <a:stretch>
            <a:fillRect/>
          </a:stretch>
        </p:blipFill>
        <p:spPr>
          <a:xfrm>
            <a:off x="770011" y="1992114"/>
            <a:ext cx="10104841" cy="335843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Detailed Diagram</a:t>
            </a:r>
          </a:p>
        </p:txBody>
      </p:sp>
      <p:pic>
        <p:nvPicPr>
          <p:cNvPr id="7" name="Picture 6">
            <a:extLst>
              <a:ext uri="{FF2B5EF4-FFF2-40B4-BE49-F238E27FC236}">
                <a16:creationId xmlns:a16="http://schemas.microsoft.com/office/drawing/2014/main" id="{B111FCF6-01F6-CEF4-4129-2CCB9FBBD16D}"/>
              </a:ext>
            </a:extLst>
          </p:cNvPr>
          <p:cNvPicPr>
            <a:picLocks noChangeAspect="1"/>
          </p:cNvPicPr>
          <p:nvPr/>
        </p:nvPicPr>
        <p:blipFill>
          <a:blip r:embed="rId3"/>
          <a:stretch>
            <a:fillRect/>
          </a:stretch>
        </p:blipFill>
        <p:spPr>
          <a:xfrm>
            <a:off x="3880204" y="2418985"/>
            <a:ext cx="4295213" cy="227530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Menu</a:t>
            </a:r>
          </a:p>
        </p:txBody>
      </p:sp>
      <p:pic>
        <p:nvPicPr>
          <p:cNvPr id="4" name="Picture 3">
            <a:extLst>
              <a:ext uri="{FF2B5EF4-FFF2-40B4-BE49-F238E27FC236}">
                <a16:creationId xmlns:a16="http://schemas.microsoft.com/office/drawing/2014/main" id="{7C6E3CA0-B090-845D-ADCE-C825EB21C1C1}"/>
              </a:ext>
            </a:extLst>
          </p:cNvPr>
          <p:cNvPicPr>
            <a:picLocks noChangeAspect="1"/>
          </p:cNvPicPr>
          <p:nvPr/>
        </p:nvPicPr>
        <p:blipFill>
          <a:blip r:embed="rId3"/>
          <a:stretch>
            <a:fillRect/>
          </a:stretch>
        </p:blipFill>
        <p:spPr>
          <a:xfrm>
            <a:off x="731439" y="1698340"/>
            <a:ext cx="9776323" cy="38350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7250002"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project is focused on predicting if the Falcon 9 Booster will successfully land after launch</a:t>
            </a:r>
          </a:p>
          <a:p>
            <a:pPr>
              <a:spcBef>
                <a:spcPts val="1400"/>
              </a:spcBef>
            </a:pPr>
            <a:r>
              <a:rPr lang="en-US" sz="2200" dirty="0">
                <a:solidFill>
                  <a:schemeClr val="accent3">
                    <a:lumMod val="25000"/>
                  </a:schemeClr>
                </a:solidFill>
                <a:latin typeface="Abadi" panose="020B0604020104020204" pitchFamily="34" charset="0"/>
              </a:rPr>
              <a:t>All data used in the analysis is provided by SpaceX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6975314-10B3-B95F-7D56-DFED9B2DBB79}"/>
              </a:ext>
            </a:extLst>
          </p:cNvPr>
          <p:cNvPicPr>
            <a:picLocks noChangeAspect="1"/>
          </p:cNvPicPr>
          <p:nvPr/>
        </p:nvPicPr>
        <p:blipFill>
          <a:blip r:embed="rId3"/>
          <a:stretch>
            <a:fillRect/>
          </a:stretch>
        </p:blipFill>
        <p:spPr>
          <a:xfrm>
            <a:off x="1362456" y="1737991"/>
            <a:ext cx="5818356" cy="4041017"/>
          </a:xfrm>
          <a:prstGeom prst="rect">
            <a:avLst/>
          </a:prstGeom>
        </p:spPr>
      </p:pic>
      <p:pic>
        <p:nvPicPr>
          <p:cNvPr id="7" name="Picture 6">
            <a:extLst>
              <a:ext uri="{FF2B5EF4-FFF2-40B4-BE49-F238E27FC236}">
                <a16:creationId xmlns:a16="http://schemas.microsoft.com/office/drawing/2014/main" id="{C843CD29-8705-E815-6643-4E4D384CCF3F}"/>
              </a:ext>
            </a:extLst>
          </p:cNvPr>
          <p:cNvPicPr>
            <a:picLocks noChangeAspect="1"/>
          </p:cNvPicPr>
          <p:nvPr/>
        </p:nvPicPr>
        <p:blipFill>
          <a:blip r:embed="rId4"/>
          <a:stretch>
            <a:fillRect/>
          </a:stretch>
        </p:blipFill>
        <p:spPr>
          <a:xfrm>
            <a:off x="8192512" y="2593283"/>
            <a:ext cx="2366886" cy="22765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1EA90F5-396F-B9D1-EC97-98DC3068AB5A}"/>
              </a:ext>
            </a:extLst>
          </p:cNvPr>
          <p:cNvPicPr>
            <a:picLocks noChangeAspect="1"/>
          </p:cNvPicPr>
          <p:nvPr/>
        </p:nvPicPr>
        <p:blipFill>
          <a:blip r:embed="rId3"/>
          <a:stretch>
            <a:fillRect/>
          </a:stretch>
        </p:blipFill>
        <p:spPr>
          <a:xfrm>
            <a:off x="3122854" y="1600668"/>
            <a:ext cx="5232150" cy="431536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KNN Model has highest model accuracy</a:t>
            </a:r>
          </a:p>
          <a:p>
            <a:pPr>
              <a:lnSpc>
                <a:spcPct val="100000"/>
              </a:lnSpc>
              <a:spcBef>
                <a:spcPts val="1400"/>
              </a:spcBef>
            </a:pPr>
            <a:r>
              <a:rPr lang="en-US" sz="2200" dirty="0">
                <a:solidFill>
                  <a:schemeClr val="accent3">
                    <a:lumMod val="25000"/>
                  </a:schemeClr>
                </a:solidFill>
                <a:latin typeface="Abadi" panose="020B0604020104020204" pitchFamily="34" charset="0"/>
              </a:rPr>
              <a:t>KNN Model has best performing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According to all data Falcon 9 will lend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800" dirty="0">
                <a:solidFill>
                  <a:srgbClr val="374151"/>
                </a:solidFill>
                <a:latin typeface="Söhne"/>
              </a:rPr>
              <a:t>Data is collected through the SpaceX API for real-time information on missions. SQL databases store and retrieve the data efficiently. Supplementary data from svc files enriches the dataset for comprehensive analysis.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b="0" i="0" dirty="0">
                <a:solidFill>
                  <a:srgbClr val="374151"/>
                </a:solidFill>
                <a:effectLst/>
                <a:latin typeface="Söhne"/>
              </a:rPr>
              <a:t>Data wrangling is the process of gathering, transforming, and preparing raw data from different sources to create a structured and usable dataset for analysis and modeling.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br>
              <a:rPr lang="en-US" sz="6600" dirty="0"/>
            </a:br>
            <a:r>
              <a:rPr lang="en-US" sz="6800" dirty="0">
                <a:solidFill>
                  <a:srgbClr val="374151"/>
                </a:solidFill>
                <a:latin typeface="Söhne"/>
              </a:rPr>
              <a:t>Predictive analysis using classification models involves utilizing algorithms to categorize data into predefined classes, enabling predictions and pattern recognition.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dirty="0"/>
              <a:t>The SpaceX API at https://api.spacexdata.com/v4 provides real-time data on SpaceX missions in JSON format through HTTP requests.</a:t>
            </a:r>
          </a:p>
          <a:p>
            <a:r>
              <a:rPr lang="en-US" dirty="0"/>
              <a:t>To transform the JSON data into a structured format for analysis, Python's pandas library offers the `</a:t>
            </a:r>
            <a:r>
              <a:rPr lang="en-US" dirty="0" err="1"/>
              <a:t>read_json</a:t>
            </a:r>
            <a:r>
              <a:rPr lang="en-US" dirty="0"/>
              <a:t>()` function, converting it into a </a:t>
            </a:r>
            <a:r>
              <a:rPr lang="en-US" dirty="0" err="1"/>
              <a:t>DataFrame</a:t>
            </a:r>
            <a:r>
              <a:rPr lang="en-US" dirty="0"/>
              <a:t>.</a:t>
            </a:r>
          </a:p>
          <a:p>
            <a:r>
              <a:rPr lang="en-US" dirty="0"/>
              <a:t>Data from SQL databases is accessed using SQL queries through Python libraries, while svc files can be read directly into pandas </a:t>
            </a:r>
            <a:r>
              <a:rPr lang="en-US" dirty="0" err="1"/>
              <a:t>DataFrames</a:t>
            </a:r>
            <a:r>
              <a:rPr lang="en-US" dirty="0"/>
              <a:t> using the `</a:t>
            </a:r>
            <a:r>
              <a:rPr lang="en-US" dirty="0" err="1"/>
              <a:t>read_csv</a:t>
            </a:r>
            <a:r>
              <a:rPr lang="en-US" dirty="0"/>
              <a:t>()` function for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descr="A red dot on a white background&#10;&#10;Description automatically generated">
            <a:extLst>
              <a:ext uri="{FF2B5EF4-FFF2-40B4-BE49-F238E27FC236}">
                <a16:creationId xmlns:a16="http://schemas.microsoft.com/office/drawing/2014/main" id="{706F0767-0BEF-CCC3-207D-743EB506638A}"/>
              </a:ext>
            </a:extLst>
          </p:cNvPr>
          <p:cNvPicPr>
            <a:picLocks noGrp="1" noChangeAspect="1"/>
          </p:cNvPicPr>
          <p:nvPr>
            <p:ph idx="4294967295"/>
          </p:nvPr>
        </p:nvPicPr>
        <p:blipFill>
          <a:blip r:embed="rId3"/>
          <a:stretch>
            <a:fillRect/>
          </a:stretch>
        </p:blipFill>
        <p:spPr>
          <a:xfrm>
            <a:off x="6077347" y="3049870"/>
            <a:ext cx="5274850" cy="758259"/>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With the API calls were reached the </a:t>
            </a:r>
            <a:br>
              <a:rPr lang="en-US" sz="2200" dirty="0">
                <a:solidFill>
                  <a:schemeClr val="accent3">
                    <a:lumMod val="25000"/>
                  </a:schemeClr>
                </a:solidFill>
                <a:latin typeface="Abadi"/>
              </a:rPr>
            </a:br>
            <a:r>
              <a:rPr lang="en-US" sz="2200" dirty="0" err="1">
                <a:solidFill>
                  <a:schemeClr val="accent3">
                    <a:lumMod val="25000"/>
                  </a:schemeClr>
                </a:solidFill>
                <a:latin typeface="Abadi"/>
              </a:rPr>
              <a:t>the</a:t>
            </a:r>
            <a:r>
              <a:rPr lang="en-US" sz="2200" dirty="0">
                <a:solidFill>
                  <a:schemeClr val="accent3">
                    <a:lumMod val="25000"/>
                  </a:schemeClr>
                </a:solidFill>
                <a:latin typeface="Abadi"/>
              </a:rPr>
              <a:t> following endpoints</a:t>
            </a:r>
          </a:p>
          <a:p>
            <a:pPr marL="0" indent="0">
              <a:buNone/>
            </a:pPr>
            <a:r>
              <a:rPr lang="en-US" sz="2100" dirty="0"/>
              <a:t> - Booster version</a:t>
            </a:r>
          </a:p>
          <a:p>
            <a:pPr marL="0" indent="0">
              <a:buNone/>
            </a:pPr>
            <a:r>
              <a:rPr lang="en-US" sz="2100" dirty="0">
                <a:hlinkClick r:id="rId4">
                  <a:extLst>
                    <a:ext uri="{A12FA001-AC4F-418D-AE19-62706E023703}">
                      <ahyp:hlinkClr xmlns:ahyp="http://schemas.microsoft.com/office/drawing/2018/hyperlinkcolor" val="tx"/>
                    </a:ext>
                  </a:extLst>
                </a:hlinkClick>
              </a:rPr>
              <a:t>https://api.spacexdata.com/v4/rockets/</a:t>
            </a:r>
            <a:endParaRPr lang="en-US" sz="2100" dirty="0"/>
          </a:p>
          <a:p>
            <a:pPr marL="0" indent="0">
              <a:buNone/>
            </a:pPr>
            <a:r>
              <a:rPr lang="en-US" sz="2100" dirty="0"/>
              <a:t> - Launch Site</a:t>
            </a:r>
          </a:p>
          <a:p>
            <a:pPr marL="0" indent="0">
              <a:buNone/>
            </a:pPr>
            <a:r>
              <a:rPr lang="en-US" sz="2100" dirty="0">
                <a:hlinkClick r:id="rId5">
                  <a:extLst>
                    <a:ext uri="{A12FA001-AC4F-418D-AE19-62706E023703}">
                      <ahyp:hlinkClr xmlns:ahyp="http://schemas.microsoft.com/office/drawing/2018/hyperlinkcolor" val="tx"/>
                    </a:ext>
                  </a:extLst>
                </a:hlinkClick>
              </a:rPr>
              <a:t>https://api.spacexdata.com/v4/launchpads/</a:t>
            </a:r>
            <a:endParaRPr lang="en-US" sz="2100" dirty="0"/>
          </a:p>
          <a:p>
            <a:pPr marL="0" indent="0">
              <a:buNone/>
            </a:pPr>
            <a:r>
              <a:rPr lang="en-US" sz="2100" dirty="0"/>
              <a:t> - Payload</a:t>
            </a:r>
          </a:p>
          <a:p>
            <a:pPr marL="0" indent="0">
              <a:buNone/>
            </a:pPr>
            <a:r>
              <a:rPr lang="en-US" sz="2100" dirty="0">
                <a:hlinkClick r:id="rId4">
                  <a:extLst>
                    <a:ext uri="{A12FA001-AC4F-418D-AE19-62706E023703}">
                      <ahyp:hlinkClr xmlns:ahyp="http://schemas.microsoft.com/office/drawing/2018/hyperlinkcolor" val="tx"/>
                    </a:ext>
                  </a:extLst>
                </a:hlinkClick>
              </a:rPr>
              <a:t>https://api.spacexdata.com/v4/rockets/</a:t>
            </a:r>
            <a:endParaRPr lang="en-US" sz="2100" dirty="0"/>
          </a:p>
          <a:p>
            <a:pPr marL="0" indent="0">
              <a:lnSpc>
                <a:spcPct val="100000"/>
              </a:lnSpc>
              <a:spcBef>
                <a:spcPts val="1400"/>
              </a:spcBef>
              <a:buNone/>
            </a:pPr>
            <a:r>
              <a:rPr lang="en-US" sz="2100" dirty="0"/>
              <a:t> - GitHub:</a:t>
            </a:r>
          </a:p>
          <a:p>
            <a:pPr marL="0" indent="0">
              <a:lnSpc>
                <a:spcPct val="100000"/>
              </a:lnSpc>
              <a:spcBef>
                <a:spcPts val="1400"/>
              </a:spcBef>
              <a:buNone/>
            </a:pPr>
            <a:r>
              <a:rPr lang="en-US" sz="2100" dirty="0"/>
              <a:t>https://github.com/IvanKrumov/DS_Capstone_Project/blob/main/jupyter-labs-spacex-data-collection-api.ipynb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1901</TotalTime>
  <Words>1512</Words>
  <Application>Microsoft Office PowerPoint</Application>
  <PresentationFormat>Widescreen</PresentationFormat>
  <Paragraphs>174</Paragraphs>
  <Slides>47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Consolas</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Ivan Krumov Ivanov</cp:lastModifiedBy>
  <cp:revision>208</cp:revision>
  <dcterms:created xsi:type="dcterms:W3CDTF">2021-04-29T18:58:34Z</dcterms:created>
  <dcterms:modified xsi:type="dcterms:W3CDTF">2023-07-21T19:53:36Z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